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52"/>
  </p:notesMasterIdLst>
  <p:sldIdLst>
    <p:sldId id="294" r:id="rId3"/>
    <p:sldId id="637" r:id="rId4"/>
    <p:sldId id="638" r:id="rId5"/>
    <p:sldId id="295" r:id="rId6"/>
    <p:sldId id="641" r:id="rId7"/>
    <p:sldId id="642" r:id="rId8"/>
    <p:sldId id="664" r:id="rId9"/>
    <p:sldId id="660" r:id="rId10"/>
    <p:sldId id="661" r:id="rId11"/>
    <p:sldId id="445" r:id="rId12"/>
    <p:sldId id="584" r:id="rId13"/>
    <p:sldId id="659" r:id="rId14"/>
    <p:sldId id="600" r:id="rId15"/>
    <p:sldId id="678" r:id="rId16"/>
    <p:sldId id="677" r:id="rId17"/>
    <p:sldId id="602" r:id="rId18"/>
    <p:sldId id="670" r:id="rId19"/>
    <p:sldId id="671" r:id="rId20"/>
    <p:sldId id="672" r:id="rId21"/>
    <p:sldId id="674" r:id="rId22"/>
    <p:sldId id="675" r:id="rId23"/>
    <p:sldId id="676" r:id="rId24"/>
    <p:sldId id="585" r:id="rId25"/>
    <p:sldId id="620" r:id="rId26"/>
    <p:sldId id="621" r:id="rId27"/>
    <p:sldId id="692" r:id="rId28"/>
    <p:sldId id="629" r:id="rId29"/>
    <p:sldId id="632" r:id="rId30"/>
    <p:sldId id="698" r:id="rId31"/>
    <p:sldId id="679" r:id="rId32"/>
    <p:sldId id="694" r:id="rId33"/>
    <p:sldId id="707" r:id="rId34"/>
    <p:sldId id="586" r:id="rId35"/>
    <p:sldId id="627" r:id="rId36"/>
    <p:sldId id="628" r:id="rId37"/>
    <p:sldId id="700" r:id="rId38"/>
    <p:sldId id="702" r:id="rId39"/>
    <p:sldId id="703" r:id="rId40"/>
    <p:sldId id="704" r:id="rId41"/>
    <p:sldId id="701" r:id="rId42"/>
    <p:sldId id="706" r:id="rId43"/>
    <p:sldId id="587" r:id="rId44"/>
    <p:sldId id="705" r:id="rId45"/>
    <p:sldId id="588" r:id="rId46"/>
    <p:sldId id="710" r:id="rId47"/>
    <p:sldId id="688" r:id="rId48"/>
    <p:sldId id="714" r:id="rId49"/>
    <p:sldId id="655" r:id="rId50"/>
    <p:sldId id="712" r:id="rId5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26" clrIdx="0"/>
  <p:cmAuthor id="1" name="Microsoft Office ユーザー" initials="Office" lastIdx="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C404"/>
    <a:srgbClr val="0000FF"/>
    <a:srgbClr val="595959"/>
    <a:srgbClr val="82878C"/>
    <a:srgbClr val="F2F2F2"/>
    <a:srgbClr val="E4E4EC"/>
    <a:srgbClr val="DEDEDE"/>
    <a:srgbClr val="FAFAFC"/>
    <a:srgbClr val="545454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70" autoAdjust="0"/>
    <p:restoredTop sz="82655" autoAdjust="0"/>
  </p:normalViewPr>
  <p:slideViewPr>
    <p:cSldViewPr snapToGrid="0">
      <p:cViewPr>
        <p:scale>
          <a:sx n="83" d="100"/>
          <a:sy n="83" d="100"/>
        </p:scale>
        <p:origin x="1056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notesMaster" Target="notesMasters/notesMaster1.xml"/><Relationship Id="rId53" Type="http://schemas.openxmlformats.org/officeDocument/2006/relationships/commentAuthors" Target="commentAuthors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8-01-31T11:50:21.861" idx="13">
    <p:pos x="260" y="780"/>
    <p:text>画像の使用有無を検討中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8-02-04T14:26:54.077" idx="20">
    <p:pos x="135" y="482"/>
    <p:text>画像を検討中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2-07T11:33:03.470" idx="4">
    <p:pos x="498" y="1347"/>
    <p:text>もう１つ何か欲しい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2018/2/7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「プロダクトオーナー祭り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2018 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～世界を創るのは俺たちだ！～」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https://postudy.doorkeeper.jp/events/64846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楽天株式会社在籍時に、楽天技術研究所（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RIT</a:t>
            </a:r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）所長の森　正弥さんから教わった考え方です。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その後の私のあらゆる行動のベースにもなっています。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プロダクトの設計、およびプロダクトバックログを作るための手法の１つである、「プロダクトディスカバリー」の考え方を応用しました。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SET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・テスト自動化エンジニアには、プロダクトとテストの現状を知るという意味で、これを最初に実施することをお勧めします。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smtClean="0">
                <a:solidFill>
                  <a:schemeClr val="tx2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「ミッション」という言葉は、「プロダクト企画」や「ソフトウェア開発プロジェクト」に置き換えていただいても問題ありません。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課題が明確になったことで、社内での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SET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の需要が高まり、結果として採用も併せて強化しなければならなくなりました。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したがって、自動テストを活用して、プロダクトの仕様・設計を高速に学習してみることをお勧めします。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また「心理的安全」は、従業員満足の観点からも妥当と考えます。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これらは、今後のプロセス改善のための布石として活用することもできます。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ヶ月＆半年先までのマイルストーンを作成することができました。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29327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新入社員が変革をリードしていくことになるため、特に心理面の環境づくりが必要と考えました。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対象：マネジメント層・デベロッパー・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短期間かつ定期的に、成果物を出す。</a:t>
            </a:r>
          </a:p>
          <a:p>
            <a:r>
              <a:rPr lang="ja-JP" altLang="en-US" sz="1200" b="0" i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そのフィードバックを持って、ゴールと施策を再確認しつつ前進していく。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67677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204766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436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600606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94605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53156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026225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985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・特に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Google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における役職の呼称です。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　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”Software Development Engineer in Test” (SDET) 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と意味は同じです。（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Microsoft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Amazon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Apple</a:t>
            </a:r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　・日本では、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DeNA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やメルカリなどで採用されています。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・後工程で手動テストを行う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とは異なり、デベロッパーと一緒に働きながら上述の業務を行うことが特徴です。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dirty="0" smtClean="0">
              <a:solidFill>
                <a:schemeClr val="tx2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アジャイルコーチとしてのこれまでの知識・経験を、具体的にどのように活用していったのかを、事例をベースに紹介していきます。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2018年2月7日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2018/2/7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2018/2/7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2018年2月7日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2018/2/7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2018/2/7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2018/2/7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2018/2/7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jenkins-ci.org/" TargetMode="External"/><Relationship Id="rId4" Type="http://schemas.openxmlformats.org/officeDocument/2006/relationships/image" Target="../media/image6.png"/><Relationship Id="rId5" Type="http://schemas.openxmlformats.org/officeDocument/2006/relationships/hyperlink" Target="https://www.sonarqube.org/" TargetMode="External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comments" Target="../comments/commen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hyperlink" Target="http://agilemanifesto.org/iso/ja/principles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5.png"/><Relationship Id="rId5" Type="http://schemas.openxmlformats.org/officeDocument/2006/relationships/hyperlink" Target="https://en.wikipedia.org/wiki/Software_Development_Engineer_in_Test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An</a:t>
            </a:r>
            <a:r>
              <a:rPr lang="ja-JP" altLang="en-US" sz="8800" b="1" i="1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Agile</a:t>
            </a:r>
            <a:r>
              <a:rPr lang="ja-JP" altLang="en-US" sz="8800" b="1" i="1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ja-JP" sz="8800" b="1" i="1" smtClean="0">
                <a:latin typeface="ヒラギノ角ゴ ProN W6"/>
                <a:ea typeface="ヒラギノ角ゴ ProN W6"/>
                <a:cs typeface="ヒラギノ角ゴ ProN W6"/>
              </a:rPr>
              <a:t>W</a:t>
            </a: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ay</a:t>
            </a:r>
            <a:b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As an SET</a:t>
            </a:r>
            <a:b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  <a:t> At LINE</a:t>
            </a:r>
            <a:br>
              <a:rPr lang="en-US" altLang="ja-JP" sz="8800" b="1" i="1" dirty="0" smtClean="0">
                <a:latin typeface="ヒラギノ角ゴ ProN W6"/>
                <a:ea typeface="ヒラギノ角ゴ ProN W6"/>
                <a:cs typeface="ヒラギノ角ゴ ProN W6"/>
              </a:rPr>
            </a:br>
            <a:endParaRPr kumimoji="1" lang="ja-JP" altLang="en-US" sz="4000" b="1" i="1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2018年2月7日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02</a:t>
            </a:r>
            <a:r>
              <a:rPr lang="ja-JP" altLang="en-US" sz="2800" b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17</a:t>
            </a:r>
            <a:r>
              <a:rPr lang="ja-JP" altLang="en-US" sz="2800" b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0" y="4406608"/>
            <a:ext cx="91440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4800" dirty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~</a:t>
            </a:r>
            <a:r>
              <a:rPr lang="ja-JP" altLang="en-US" sz="480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プロダクトオーナーシップ編</a:t>
            </a:r>
            <a:r>
              <a:rPr lang="en-US" altLang="ja-JP" sz="4800" dirty="0" smtClean="0">
                <a:solidFill>
                  <a:srgbClr val="FFFFFF"/>
                </a:solidFill>
                <a:latin typeface="ヒラギノ角ゴ ProN W6"/>
                <a:ea typeface="ヒラギノ角ゴ ProN W6"/>
                <a:cs typeface="ヒラギノ角ゴ ProN W6"/>
              </a:rPr>
              <a:t>~</a:t>
            </a:r>
            <a:endParaRPr lang="ja-JP" altLang="en-US" sz="4800">
              <a:solidFill>
                <a:srgbClr val="FFFF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アジェンダ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6712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最初に注目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した課題</a:t>
            </a:r>
            <a:endParaRPr kumimoji="1" lang="ja-JP" altLang="en-US" sz="48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関係者間の</a:t>
            </a:r>
            <a:r>
              <a:rPr lang="en-US" altLang="ja-JP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に対する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責務</a:t>
            </a:r>
            <a:r>
              <a:rPr lang="ja-JP" altLang="en-US" sz="40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・課題</a:t>
            </a: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認識のズレと混乱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>
              <a:buNone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63588" lvl="1" indent="0">
              <a:buNone/>
            </a:pPr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×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共通認識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63588" lvl="1" indent="0">
              <a:buNone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×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課題の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言語化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63588" lvl="1" indent="0">
              <a:buNone/>
            </a:pPr>
            <a:r>
              <a:rPr lang="en-US" altLang="ja-JP" sz="2800" dirty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×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課題を整理し施策実施を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リードする人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482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現状把握・課題発見・言語化による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共通認識づくり</a:t>
            </a:r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を解決する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ための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施策および目標案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の策定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上記の役員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マネージャー陣への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提案と合意形成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>
              <a:buFont typeface="+mj-lt"/>
              <a:buAutoNum type="arabicPeriod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上記の繰り返しによる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定期的な見直し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8121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判断基準：ビジネスの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KPIs”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プロダクトディスカバリー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仮説設定と検証の繰り返しによる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施策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発見と洗練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490538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ペルソナ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490538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ユーザーインタビュー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490538">
              <a:buFont typeface="Arial" charset="0"/>
              <a:buChar char="•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MVP</a:t>
            </a:r>
          </a:p>
          <a:p>
            <a:pPr marL="1835150" indent="490538">
              <a:buFont typeface="Arial" charset="0"/>
              <a:buChar char="•"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</a:p>
        </p:txBody>
      </p:sp>
    </p:spTree>
    <p:extLst>
      <p:ext uri="{BB962C8B-B14F-4D97-AF65-F5344CB8AC3E}">
        <p14:creationId xmlns:p14="http://schemas.microsoft.com/office/powerpoint/2010/main" val="406429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現状把握・課題発見・言語化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2400" lvl="1" indent="-688975">
              <a:buFont typeface="+mj-lt"/>
              <a:buAutoNum type="arabicPeriod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テスト対象システムの解析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2400" lvl="1" indent="-688975">
              <a:buFont typeface="+mj-lt"/>
              <a:buAutoNum type="arabicPeriod"/>
            </a:pP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2400" lvl="1" indent="-688975">
              <a:buFont typeface="+mj-lt"/>
              <a:buAutoNum type="arabicPeriod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報告の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分析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2400" lvl="1" indent="-688975">
              <a:buFont typeface="+mj-lt"/>
              <a:buAutoNum type="arabicPeriod"/>
            </a:pP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2400" lvl="1" indent="-688975">
              <a:buFont typeface="+mj-lt"/>
              <a:buAutoNum type="arabicPeriod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関係者からの情報収集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08121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テスト対象システムの解析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CI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と静的コード解析ツールによる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下記の明確化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35242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いま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をどこまで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テストできているか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81025" lvl="1" indent="-21431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技術的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負債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はどのくらいあるか？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35242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改善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すべき箇所とその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優先度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4864349"/>
            <a:ext cx="1386130" cy="1386130"/>
          </a:xfrm>
          <a:prstGeom prst="rect">
            <a:avLst/>
          </a:prstGeom>
          <a:ln>
            <a:noFill/>
          </a:ln>
        </p:spPr>
      </p:pic>
      <p:pic>
        <p:nvPicPr>
          <p:cNvPr id="5" name="図 4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349" y="4864479"/>
            <a:ext cx="4851001" cy="13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2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ja-JP" sz="480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)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障害報告の分析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障害報告はヒントの山！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障害が多発している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は？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障害の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原因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障害による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利益へのインパクト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は？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障害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および</a:t>
            </a:r>
            <a:r>
              <a:rPr lang="en-US" altLang="ja-JP" sz="2800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を減らせる方法は？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8521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ja-JP" sz="480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)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関係者からの情報収集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困っていること＝施策の候補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マネージャー・主要エンジニアと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直接対話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現状と課題を聞き出す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世界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各拠点の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・テスト自動化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エンジニア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を繋ぐ</a:t>
            </a:r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グループ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へ参加し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広く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全社的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なテストの現状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と課題を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聞き出す</a:t>
            </a:r>
            <a:endParaRPr lang="ja-JP" altLang="en-US" sz="280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上記グループへ施策案を投稿し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施策案を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ブラッシュアップ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48521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今回のテーマ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知識・経験を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活用した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ミッション遂行方法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施策・目標案の策定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ja-JP" altLang="en-US" sz="2800" smtClean="0">
                <a:solidFill>
                  <a:srgbClr val="7F7F7F"/>
                </a:solidFill>
              </a:rPr>
              <a:t>施策の対象プロダクトを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smtClean="0">
                <a:solidFill>
                  <a:srgbClr val="44C404"/>
                </a:solidFill>
              </a:rPr>
              <a:t>障害頻度と金銭的被害の大きさ</a:t>
            </a:r>
            <a:r>
              <a:rPr lang="ja-JP" altLang="en-US" sz="2800" smtClean="0">
                <a:solidFill>
                  <a:srgbClr val="7F7F7F"/>
                </a:solidFill>
              </a:rPr>
              <a:t>をもとに決定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endParaRPr lang="en-US" altLang="ja-JP" sz="2800" dirty="0" smtClean="0">
              <a:solidFill>
                <a:srgbClr val="7F7F7F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ja-JP" altLang="en-US" sz="2800" smtClean="0">
                <a:solidFill>
                  <a:srgbClr val="7F7F7F"/>
                </a:solidFill>
              </a:rPr>
              <a:t>障害</a:t>
            </a:r>
            <a:r>
              <a:rPr lang="ja-JP" altLang="en-US" sz="2800">
                <a:solidFill>
                  <a:srgbClr val="7F7F7F"/>
                </a:solidFill>
              </a:rPr>
              <a:t>検知速度</a:t>
            </a:r>
            <a:r>
              <a:rPr lang="ja-JP" altLang="en-US" sz="2800" smtClean="0">
                <a:solidFill>
                  <a:srgbClr val="7F7F7F"/>
                </a:solidFill>
              </a:rPr>
              <a:t>の向上</a:t>
            </a:r>
            <a:r>
              <a:rPr lang="ja-JP" altLang="en-US" sz="2800">
                <a:solidFill>
                  <a:srgbClr val="7F7F7F"/>
                </a:solidFill>
              </a:rPr>
              <a:t>と</a:t>
            </a:r>
            <a:r>
              <a:rPr lang="en-US" altLang="ja-JP" sz="2800" dirty="0">
                <a:solidFill>
                  <a:srgbClr val="7F7F7F"/>
                </a:solidFill>
              </a:rPr>
              <a:t>MTTR</a:t>
            </a:r>
            <a:r>
              <a:rPr lang="ja-JP" altLang="en-US" sz="2800">
                <a:solidFill>
                  <a:srgbClr val="7F7F7F"/>
                </a:solidFill>
              </a:rPr>
              <a:t>の</a:t>
            </a:r>
            <a:r>
              <a:rPr lang="ja-JP" altLang="en-US" sz="2800" smtClean="0">
                <a:solidFill>
                  <a:srgbClr val="7F7F7F"/>
                </a:solidFill>
              </a:rPr>
              <a:t>短縮の実現</a:t>
            </a:r>
            <a:endParaRPr lang="en-US" altLang="ja-JP" sz="2800" dirty="0" smtClean="0">
              <a:solidFill>
                <a:srgbClr val="7F7F7F"/>
              </a:solidFill>
            </a:endParaRPr>
          </a:p>
          <a:p>
            <a:pPr marL="1028687" lvl="1" indent="-514350"/>
            <a:r>
              <a:rPr lang="ja-JP" altLang="en-US" sz="280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自動化の導入・強化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028687" lvl="1" indent="-514350"/>
            <a:r>
              <a:rPr lang="en-US" altLang="ja-JP" sz="2800" dirty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とデベロッパーとの連携強化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ja-JP" altLang="en-US" sz="280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14350" indent="-514350">
              <a:buFont typeface="+mj-lt"/>
              <a:buAutoNum type="arabicPeriod"/>
            </a:pPr>
            <a:r>
              <a:rPr lang="ja-JP" altLang="en-US" sz="2800" smtClean="0">
                <a:solidFill>
                  <a:srgbClr val="7F7F7F"/>
                </a:solidFill>
              </a:rPr>
              <a:t>デベロッパーが</a:t>
            </a:r>
            <a:r>
              <a:rPr lang="ja-JP" altLang="en-US" sz="2800" smtClean="0">
                <a:solidFill>
                  <a:srgbClr val="44C404"/>
                </a:solidFill>
              </a:rPr>
              <a:t>自律的かつ適切</a:t>
            </a:r>
            <a:r>
              <a:rPr lang="ja-JP" altLang="en-US" sz="2800" smtClean="0">
                <a:solidFill>
                  <a:srgbClr val="7F7F7F"/>
                </a:solidFill>
              </a:rPr>
              <a:t>に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smtClean="0">
                <a:solidFill>
                  <a:srgbClr val="7F7F7F"/>
                </a:solidFill>
              </a:rPr>
              <a:t>テストスクリプト</a:t>
            </a:r>
            <a:r>
              <a:rPr lang="ja-JP" altLang="en-US" sz="2800">
                <a:solidFill>
                  <a:srgbClr val="7F7F7F"/>
                </a:solidFill>
              </a:rPr>
              <a:t>を</a:t>
            </a:r>
            <a:r>
              <a:rPr lang="ja-JP" altLang="en-US" sz="2800" smtClean="0">
                <a:solidFill>
                  <a:srgbClr val="7F7F7F"/>
                </a:solidFill>
              </a:rPr>
              <a:t>書ける土壌づくり</a:t>
            </a:r>
            <a:endParaRPr lang="ja-JP" altLang="en-US" sz="280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386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ja-JP" sz="480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 提案と合意形成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半年間のマイルストーンを設定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し合意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次・四半期単位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でふりかえりを行い、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継続的に改善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を行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いながら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施策を遂行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7386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課題の</a:t>
            </a:r>
            <a:r>
              <a:rPr lang="ja-JP" altLang="en-US" sz="4000" smtClean="0">
                <a:solidFill>
                  <a:srgbClr val="44C404"/>
                </a:solidFill>
              </a:rPr>
              <a:t>発見と言語化</a:t>
            </a:r>
            <a:endParaRPr lang="ja-JP" altLang="en-US" sz="4000">
              <a:solidFill>
                <a:schemeClr val="bg1">
                  <a:lumMod val="50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ビジネス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</a:rPr>
              <a:t>KPI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にもとづく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ja-JP" altLang="en-US" sz="4000" smtClean="0">
                <a:solidFill>
                  <a:srgbClr val="44C404"/>
                </a:solidFill>
              </a:rPr>
              <a:t>共通認識の構築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471488" lvl="1" indent="-457200">
              <a:lnSpc>
                <a:spcPct val="150000"/>
              </a:lnSpc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ゴールと施策の</a:t>
            </a:r>
            <a:r>
              <a:rPr lang="ja-JP" altLang="en-US" sz="40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関係者との共有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>
              <a:lnSpc>
                <a:spcPct val="150000"/>
              </a:lnSpc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ゴールと施策の</a:t>
            </a:r>
            <a:r>
              <a:rPr lang="ja-JP" altLang="en-US" sz="40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定期的</a:t>
            </a:r>
            <a:r>
              <a:rPr lang="ja-JP" altLang="en-US" sz="400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な見直し</a:t>
            </a:r>
          </a:p>
        </p:txBody>
      </p:sp>
    </p:spTree>
    <p:extLst>
      <p:ext uri="{BB962C8B-B14F-4D97-AF65-F5344CB8AC3E}">
        <p14:creationId xmlns:p14="http://schemas.microsoft.com/office/powerpoint/2010/main" val="18177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5935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次の課題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indent="-1574" algn="ctr"/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何を為すべきかは分かった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</a:endParaRPr>
          </a:p>
          <a:p>
            <a:pPr indent="-1574" algn="ctr"/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ja-JP" sz="4000" dirty="0">
                <a:solidFill>
                  <a:schemeClr val="bg1">
                    <a:lumMod val="50000"/>
                  </a:schemeClr>
                </a:solidFill>
              </a:rPr>
              <a:t>Why &amp; What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1574" algn="ctr"/>
            <a:r>
              <a:rPr lang="ja-JP" altLang="en-US" sz="4000" smtClean="0">
                <a:solidFill>
                  <a:srgbClr val="FF0000"/>
                </a:solidFill>
              </a:rPr>
              <a:t>どう解決</a:t>
            </a:r>
            <a:r>
              <a:rPr lang="ja-JP" altLang="en-US" sz="4000">
                <a:solidFill>
                  <a:srgbClr val="FF0000"/>
                </a:solidFill>
              </a:rPr>
              <a:t>す</a:t>
            </a:r>
            <a:r>
              <a:rPr lang="ja-JP" altLang="en-US" sz="4000" smtClean="0">
                <a:solidFill>
                  <a:srgbClr val="FF0000"/>
                </a:solidFill>
              </a:rPr>
              <a:t>べきか</a:t>
            </a:r>
            <a:r>
              <a:rPr lang="ja-JP" altLang="en-US" sz="4000">
                <a:solidFill>
                  <a:srgbClr val="FF0000"/>
                </a:solidFill>
              </a:rPr>
              <a:t>が</a:t>
            </a:r>
            <a:r>
              <a:rPr lang="ja-JP" altLang="en-US" sz="4000" smtClean="0">
                <a:solidFill>
                  <a:srgbClr val="FF0000"/>
                </a:solidFill>
              </a:rPr>
              <a:t>分からない！</a:t>
            </a:r>
            <a:endParaRPr lang="en-US" altLang="ja-JP" sz="4000" dirty="0" smtClean="0">
              <a:solidFill>
                <a:srgbClr val="FF0000"/>
              </a:solidFill>
            </a:endParaRPr>
          </a:p>
          <a:p>
            <a:pPr indent="-1574" algn="ctr"/>
            <a:r>
              <a:rPr lang="ja-JP" altLang="en-US" sz="4000" smtClean="0">
                <a:solidFill>
                  <a:srgbClr val="FF0000"/>
                </a:solidFill>
              </a:rPr>
              <a:t>（</a:t>
            </a:r>
            <a:r>
              <a:rPr lang="en-US" altLang="ja-JP" sz="4000" dirty="0">
                <a:solidFill>
                  <a:srgbClr val="FF0000"/>
                </a:solidFill>
              </a:rPr>
              <a:t>How</a:t>
            </a:r>
            <a:r>
              <a:rPr lang="ja-JP" altLang="en-US" sz="4000">
                <a:solidFill>
                  <a:srgbClr val="FF0000"/>
                </a:solidFill>
              </a:rPr>
              <a:t>）</a:t>
            </a:r>
            <a:endParaRPr lang="en-US" altLang="ja-JP" sz="4000" dirty="0" smtClean="0">
              <a:solidFill>
                <a:srgbClr val="FF0000"/>
              </a:solidFill>
            </a:endParaRPr>
          </a:p>
        </p:txBody>
      </p:sp>
      <p:sp>
        <p:nvSpPr>
          <p:cNvPr id="8" name="下矢印 7"/>
          <p:cNvSpPr/>
          <p:nvPr/>
        </p:nvSpPr>
        <p:spPr>
          <a:xfrm>
            <a:off x="4040984" y="3459301"/>
            <a:ext cx="1080000" cy="900000"/>
          </a:xfrm>
          <a:prstGeom prst="downArrow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7917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プロダクトの仕様・設計の把握</a:t>
            </a:r>
            <a:endParaRPr lang="en-US" altLang="ja-JP" sz="4000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</a:t>
            </a:r>
            <a:r>
              <a:rPr lang="en-US" altLang="ja-JP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 </a:t>
            </a:r>
            <a:r>
              <a:rPr lang="en-US" altLang="ja-JP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Test </a:t>
            </a:r>
            <a:r>
              <a:rPr lang="en-US" altLang="ja-JP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6" invalidUrl="http://xunitpatterns.com/Goals of Test Automation.html"/>
              </a:rPr>
              <a:t>Patterns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プロダクトの知りたいところ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28045" y="4052167"/>
            <a:ext cx="7887600" cy="720000"/>
          </a:xfrm>
          <a:prstGeom prst="rect">
            <a:avLst/>
          </a:prstGeom>
          <a:solidFill>
            <a:srgbClr val="FF0000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Junit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のスクリーンショットを貼る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動かしても壊れない（理想）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</a:t>
            </a:r>
            <a:r>
              <a:rPr lang="en-US" altLang="ja-JP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 </a:t>
            </a:r>
            <a:r>
              <a:rPr lang="en-US" altLang="ja-JP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Test </a:t>
            </a:r>
            <a:r>
              <a:rPr lang="en-US" altLang="ja-JP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6" invalidUrl="http://xunitpatterns.com/Goals of Test Automation.html"/>
              </a:rPr>
              <a:t>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裏テーマ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　では実際に</a:t>
            </a:r>
            <a:endParaRPr lang="en-US" altLang="ja-JP" sz="6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どのような取組を</a:t>
            </a:r>
            <a:r>
              <a:rPr lang="en-US" altLang="ja-JP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行っているのか？</a:t>
            </a:r>
            <a:endParaRPr lang="en-US" altLang="ja-JP" sz="6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5" name="図 4" descr="LI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371" y="2285781"/>
            <a:ext cx="1143000" cy="1143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35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自動テスト＝心理的安全性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760304" y="5064207"/>
            <a:ext cx="14400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ここ！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上矢印 2"/>
          <p:cNvSpPr/>
          <p:nvPr/>
        </p:nvSpPr>
        <p:spPr>
          <a:xfrm>
            <a:off x="4876901" y="5064207"/>
            <a:ext cx="883403" cy="457417"/>
          </a:xfrm>
          <a:prstGeom prst="upArrow">
            <a:avLst/>
          </a:prstGeom>
          <a:solidFill>
            <a:srgbClr val="44C404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692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（補足）更なる活用例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855663" lvl="1" indent="-4587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作成済のテストを調べ、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チーム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テストの理解度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を知る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誰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も気付いていないバグ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テストを作って検知・見える化し、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関係者の関心・信頼を得る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と組み合わせて障害検知の仕組みとし、開発チームの</a:t>
            </a: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プロセスを刺激する</a:t>
            </a:r>
            <a:endParaRPr lang="en-US" altLang="ja-JP" sz="2800" dirty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結果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入社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ヶ月で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のゴール・施策のベースを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つくることができた</a:t>
            </a:r>
            <a:endParaRPr lang="en-US" altLang="ja-JP" sz="4000" b="1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1668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161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次の課題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ja-JP" altLang="en-US" sz="40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関係者と</a:t>
            </a: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幅広く</a:t>
            </a:r>
            <a:r>
              <a:rPr lang="en-US" altLang="ja-JP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協力関係を作りたい</a:t>
            </a:r>
            <a:endParaRPr lang="en-US" altLang="ja-JP" sz="4000" b="1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823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何ら</a:t>
            </a:r>
            <a:r>
              <a:rPr lang="ja-JP" altLang="en-US" sz="40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か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ja-JP" altLang="en-US" sz="40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動作する）成果物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</a:t>
            </a:r>
            <a: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毎週作成・提示</a:t>
            </a:r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40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5354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アジャイルの要素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9099"/>
            <a:ext cx="8229600" cy="41148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12158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15721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テストスクリプトを活用し、</a:t>
                      </a:r>
                      <a: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プロダクトの課題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を発見・提示。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をデベロッパーへ共有。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実施した施策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85794"/>
              </p:ext>
            </p:extLst>
          </p:nvPr>
        </p:nvGraphicFramePr>
        <p:xfrm>
          <a:off x="628650" y="1735810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。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とデベロッパーとをつなぎ、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デベロッパーからの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し、１つ１つ対応。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”3 KPIs”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の活用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としての施策・活動は、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全てこれらの向上・改善と関連づけている。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r>
              <a:rPr lang="ja-JP" altLang="en-US" sz="2800" b="1" u="sng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2800" b="1" u="sng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役員・マネージャー陣（・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 （・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kern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ker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kern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kern="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1728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結果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noFill/>
          <a:ln>
            <a:noFill/>
          </a:ln>
        </p:spPr>
        <p:txBody>
          <a:bodyPr anchor="t">
            <a:normAutofit fontScale="92500" lnSpcReduction="20000"/>
          </a:bodyPr>
          <a:lstStyle/>
          <a:p>
            <a:pPr algn="ctr"/>
            <a:r>
              <a:rPr lang="ja-JP" altLang="en-US" sz="43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施策を支持してくれる</a:t>
            </a:r>
            <a:endParaRPr lang="en-US" altLang="ja-JP" sz="43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3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関係者の増加と</a:t>
            </a:r>
            <a:endParaRPr lang="en-US" altLang="ja-JP" sz="4300" dirty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en-US" altLang="ja-JP" sz="43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3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の認知度</a:t>
            </a:r>
            <a:r>
              <a:rPr lang="ja-JP" altLang="en-US" sz="43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ja-JP" altLang="en-US" sz="43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向上</a:t>
            </a:r>
            <a:endParaRPr lang="en-US" altLang="ja-JP" sz="43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en-US" altLang="ja-JP" sz="30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QA</a:t>
            </a:r>
            <a:r>
              <a:rPr lang="ja-JP" altLang="en-US" sz="30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・テスト自動化エンジニア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ja-JP" altLang="en-US" sz="3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デベロッパー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ja-JP" altLang="en-US" sz="3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マネージャー陣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ja-JP" altLang="en-US" sz="3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上級</a:t>
            </a:r>
            <a:r>
              <a:rPr lang="ja-JP" altLang="en-US" sz="30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執行</a:t>
            </a:r>
            <a:r>
              <a:rPr lang="ja-JP" altLang="en-US" sz="30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役員</a:t>
            </a:r>
            <a:endParaRPr lang="en-US" altLang="ja-JP" sz="30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514475" indent="-398463">
              <a:buFont typeface="Arial" charset="0"/>
              <a:buChar char="•"/>
            </a:pPr>
            <a:r>
              <a:rPr lang="en-US" altLang="ja-JP" sz="30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CTO</a:t>
            </a:r>
          </a:p>
        </p:txBody>
      </p:sp>
    </p:spTree>
    <p:extLst>
      <p:ext uri="{BB962C8B-B14F-4D97-AF65-F5344CB8AC3E}">
        <p14:creationId xmlns:p14="http://schemas.microsoft.com/office/powerpoint/2010/main" val="166456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161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ビジネスに</a:t>
            </a: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インパクトのある成果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出し続けること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売上・利益といったビジネスの観点から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テスト自動化を推進できる人財を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雇用・育成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していくこと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より効果的な施策・知見を発見し、</a:t>
            </a:r>
            <a: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形式知化</a:t>
            </a: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していくこと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14379" lvl="2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パターンランゲージを想定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610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何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定期的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44C404"/>
          </a:solidFill>
          <a:ln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7F7F7F"/>
          </a:solidFill>
          <a:ln>
            <a:solidFill>
              <a:srgbClr val="2C2C2C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71612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ミッション遂行のポイント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6782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行動基準：ビジネスの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”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KPIs”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890838" lvl="6" indent="-665163">
              <a:buFont typeface="+mj-lt"/>
              <a:buAutoNum type="arabicPeriod"/>
            </a:pPr>
            <a:r>
              <a:rPr lang="ja-JP" altLang="en-US" sz="4000" b="1" smtClean="0">
                <a:solidFill>
                  <a:srgbClr val="44C404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b="1" dirty="0" smtClean="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111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（再掲）私のミッション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　の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部隊</a:t>
            </a: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の立ち上げ</a:t>
            </a:r>
            <a:endParaRPr lang="en-US" altLang="ja-JP" sz="6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および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の推進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5" name="図 4" descr="LI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420" y="1811498"/>
            <a:ext cx="1143000" cy="1143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643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私の回答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lnSpc>
                <a:spcPct val="150000"/>
              </a:lnSpc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テスト自動化で、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のビジネスに</a:t>
            </a:r>
            <a:endParaRPr lang="en-US" altLang="ja-JP" sz="6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lnSpc>
                <a:spcPct val="150000"/>
              </a:lnSpc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貢献する！</a:t>
            </a:r>
            <a:endParaRPr lang="en-US" altLang="ja-JP" sz="4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 descr="LI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721" y="3274305"/>
            <a:ext cx="1143000" cy="1143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298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</a:t>
            </a:r>
            <a:r>
              <a:rPr lang="en-US" altLang="ja-JP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知識・経験を活用し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ビジネスに</a:t>
            </a: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貢献しよう！</a:t>
            </a:r>
            <a:endParaRPr lang="en-US" altLang="ja-JP" sz="48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65025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solidFill>
            <a:srgbClr val="44C404"/>
          </a:solidFill>
          <a:ln>
            <a:solidFill>
              <a:srgbClr val="44C404"/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8000" b="1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背景</a:t>
            </a:r>
            <a:endParaRPr lang="en-US" altLang="ja-JP" sz="8000" b="1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813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私に任されたミッション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　の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en-US" altLang="ja-JP" sz="60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部隊</a:t>
            </a: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の立ち上げ</a:t>
            </a:r>
            <a:endParaRPr lang="en-US" altLang="ja-JP" sz="60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および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288" lvl="1" indent="0" algn="ctr">
              <a:buNone/>
            </a:pPr>
            <a:r>
              <a:rPr lang="ja-JP" altLang="en-US" sz="6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</a:t>
            </a:r>
            <a:r>
              <a:rPr lang="ja-JP" altLang="en-US" sz="6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の推進</a:t>
            </a:r>
            <a:endParaRPr lang="en-US" altLang="ja-JP" sz="6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5" name="図 4" descr="LI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420" y="1811498"/>
            <a:ext cx="1143000" cy="1143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466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とは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S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oftware </a:t>
            </a: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E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ngineer in </a:t>
            </a:r>
            <a:r>
              <a:rPr lang="en-US" altLang="ja-JP" sz="4000" b="1" u="sng" dirty="0" smtClean="0">
                <a:solidFill>
                  <a:srgbClr val="0000FF"/>
                </a:solidFill>
                <a:latin typeface="ヒラギノ角ゴ ProN W6"/>
                <a:ea typeface="ヒラギノ角ゴ ProN W6"/>
                <a:cs typeface="ヒラギノ角ゴ ProN W6"/>
              </a:rPr>
              <a:t>T</a:t>
            </a:r>
            <a:r>
              <a:rPr lang="en-US" altLang="ja-JP" sz="4000" b="1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est</a:t>
            </a:r>
            <a:endParaRPr lang="en-US" altLang="ja-JP" sz="2800" b="1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2927657"/>
            <a:ext cx="2448090" cy="31678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3075414" y="2922205"/>
            <a:ext cx="5439936" cy="317329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2763" lvl="1" indent="0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簡潔に説明すると：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テスト自動化エンジニア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テスター兼デベロッパー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69963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テスト自動化の仕組みを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構築しつつ、それをもとに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プロセス改善も行う役職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12763" lvl="1" indent="0">
              <a:buFont typeface="Arial" panose="020B0604020202020204" pitchFamily="34" charset="0"/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（参考）</a:t>
            </a:r>
            <a:r>
              <a:rPr lang="en-US" altLang="ja-JP" sz="2800" u="sng" dirty="0" smtClean="0">
                <a:latin typeface="ヒラギノ角ゴ ProN W6"/>
                <a:ea typeface="ヒラギノ角ゴ ProN W6"/>
                <a:cs typeface="ヒラギノ角ゴ ProN W6"/>
                <a:hlinkClick r:id="rId5"/>
              </a:rPr>
              <a:t>Wikipedia</a:t>
            </a:r>
            <a:endParaRPr lang="en-US" altLang="ja-JP" sz="2800" u="sng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36342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何を為すべきかが分からなかった</a:t>
            </a:r>
            <a:endParaRPr lang="ja-JP" altLang="en-US" sz="28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46382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幅広い</a:t>
            </a:r>
            <a:r>
              <a:rPr lang="ja-JP" altLang="en-US" sz="28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の支持・協力が必要だった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31636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2.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 テスト対象システムの詳細を知らなかった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8650" y="50695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新入社員が変革をリードするための環境づくり。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28045" y="35949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当時は新入社員で、知識が必要でした。</a:t>
            </a:r>
            <a:endParaRPr lang="ja-JP" altLang="en-US" sz="24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28650" y="21203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関係者間で、責務・課題認識にズレ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・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混乱があった。</a:t>
            </a:r>
            <a:endParaRPr lang="ja-JP" altLang="en-US" sz="24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遭遇した課題</a:t>
            </a:r>
            <a:endParaRPr kumimoji="1" lang="ja-JP" altLang="en-US" sz="480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76952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11" grpId="0"/>
      <p:bldP spid="9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28650" y="50695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定期的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に進捗と成果を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見せる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28045" y="35949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トライアル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＆エラーで高速に学習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する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28650" y="21203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indent="444500"/>
            <a:r>
              <a:rPr lang="en-US" altLang="ja-JP" sz="2800" dirty="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　何</a:t>
            </a:r>
            <a:r>
              <a:rPr lang="ja-JP" altLang="en-US" sz="280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を為すべきなのかを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見つけ出す</a:t>
            </a:r>
            <a:endParaRPr lang="ja-JP" altLang="en-US" sz="280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solidFill>
                <a:srgbClr val="0000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何を為すべきかが分からなかった</a:t>
            </a:r>
            <a:endParaRPr lang="ja-JP" altLang="en-US" sz="28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463821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幅広い</a:t>
            </a:r>
            <a:r>
              <a:rPr lang="ja-JP" altLang="en-US" sz="280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関係者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の支持・協力が必要だった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28045" y="3163659"/>
            <a:ext cx="7887600" cy="72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marL="0" lvl="1"/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2.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 テスト対象システムの詳細を知らなかった</a:t>
            </a:r>
            <a:endParaRPr lang="en-US" altLang="ja-JP" sz="2800" dirty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2115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ln>
          <a:solidFill>
            <a:srgbClr val="FF0000"/>
          </a:solidFill>
        </a:ln>
      </a:spPr>
      <a:bodyPr anchor="ctr" anchorCtr="0">
        <a:noAutofit/>
      </a:bodyPr>
      <a:lstStyle>
        <a:defPPr algn="l">
          <a:defRPr sz="1800" b="0" dirty="0" smtClean="0">
            <a:solidFill>
              <a:schemeClr val="tx1"/>
            </a:solidFill>
            <a:latin typeface="Hiragino Kaku Gothic Pro W3" charset="-128"/>
            <a:ea typeface="Hiragino Kaku Gothic Pro W3" charset="-128"/>
            <a:cs typeface="Hiragino Kaku Gothic Pro W3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2376</TotalTime>
  <Words>1505</Words>
  <Application>Microsoft Macintosh PowerPoint</Application>
  <PresentationFormat>画面に合わせる (4:3)</PresentationFormat>
  <Paragraphs>385</Paragraphs>
  <Slides>49</Slides>
  <Notes>47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49</vt:i4>
      </vt:variant>
    </vt:vector>
  </HeadingPairs>
  <TitlesOfParts>
    <vt:vector size="58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 An Agile Way  As an SET  At LINE </vt:lpstr>
      <vt:lpstr>今回のテーマ</vt:lpstr>
      <vt:lpstr>裏テーマ</vt:lpstr>
      <vt:lpstr>伊藤　宏幸（The HIRO）</vt:lpstr>
      <vt:lpstr>PowerPoint プレゼンテーション</vt:lpstr>
      <vt:lpstr>私に任されたミッション</vt:lpstr>
      <vt:lpstr>SETとは</vt:lpstr>
      <vt:lpstr>遭遇した課題</vt:lpstr>
      <vt:lpstr>解決方針</vt:lpstr>
      <vt:lpstr>アジェンダ</vt:lpstr>
      <vt:lpstr>PowerPoint プレゼンテーション</vt:lpstr>
      <vt:lpstr>最初に注目した課題</vt:lpstr>
      <vt:lpstr>解決方針</vt:lpstr>
      <vt:lpstr>判断基準：ビジネスの”3 KPIs”</vt:lpstr>
      <vt:lpstr>アジャイルの要素</vt:lpstr>
      <vt:lpstr>1. 現状把握・課題発見・言語化</vt:lpstr>
      <vt:lpstr>1) テスト対象システムの解析</vt:lpstr>
      <vt:lpstr>2) 障害報告の分析</vt:lpstr>
      <vt:lpstr>3) 関係者からの情報収集</vt:lpstr>
      <vt:lpstr>2. 施策・目標案の策定</vt:lpstr>
      <vt:lpstr>3. 提案と合意形成</vt:lpstr>
      <vt:lpstr>まとめ</vt:lpstr>
      <vt:lpstr>PowerPoint プレゼンテーション</vt:lpstr>
      <vt:lpstr>次の課題</vt:lpstr>
      <vt:lpstr>解決方針</vt:lpstr>
      <vt:lpstr>アジャイルの要素</vt:lpstr>
      <vt:lpstr>1. プロダクトを動かして知る</vt:lpstr>
      <vt:lpstr>2. 動かすことは簡単</vt:lpstr>
      <vt:lpstr>3. 動かしても壊れない（理想）</vt:lpstr>
      <vt:lpstr>自動テスト＝心理的安全性</vt:lpstr>
      <vt:lpstr>（補足）更なる活用例</vt:lpstr>
      <vt:lpstr>結果</vt:lpstr>
      <vt:lpstr>PowerPoint プレゼンテーション</vt:lpstr>
      <vt:lpstr>次の課題</vt:lpstr>
      <vt:lpstr>解決方針</vt:lpstr>
      <vt:lpstr>アジャイルの要素</vt:lpstr>
      <vt:lpstr>実施した施策 (1)</vt:lpstr>
      <vt:lpstr>実施した施策 (2)</vt:lpstr>
      <vt:lpstr>ビジネスの”3 KPIs”の活用</vt:lpstr>
      <vt:lpstr>インパクトを与える</vt:lpstr>
      <vt:lpstr>結果</vt:lpstr>
      <vt:lpstr>PowerPoint プレゼンテーション</vt:lpstr>
      <vt:lpstr>PowerPoint プレゼンテーション</vt:lpstr>
      <vt:lpstr>PowerPoint プレゼンテーション</vt:lpstr>
      <vt:lpstr>ミッション遂行のポイント</vt:lpstr>
      <vt:lpstr>行動基準：ビジネスの”3 KPIs”</vt:lpstr>
      <vt:lpstr>（再掲）私のミッション</vt:lpstr>
      <vt:lpstr>私の回答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3877</cp:revision>
  <dcterms:created xsi:type="dcterms:W3CDTF">2016-11-21T06:16:44Z</dcterms:created>
  <dcterms:modified xsi:type="dcterms:W3CDTF">2018-02-07T06:31:10Z</dcterms:modified>
</cp:coreProperties>
</file>

<file path=docProps/thumbnail.jpeg>
</file>